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Alexandria Semi Bold" panose="020B0604020202020204" charset="-78"/>
      <p:regular r:id="rId12"/>
    </p:embeddedFont>
    <p:embeddedFont>
      <p:font typeface="Sora Ligh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665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84727" y="737354"/>
            <a:ext cx="7347347" cy="1214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9150"/>
              </a:lnSpc>
              <a:buNone/>
            </a:pP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6540844" y="737354"/>
            <a:ext cx="7347347" cy="2874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438FB5-2865-BE73-891F-CCEBA97931D8}"/>
              </a:ext>
            </a:extLst>
          </p:cNvPr>
          <p:cNvSpPr txBox="1"/>
          <p:nvPr/>
        </p:nvSpPr>
        <p:spPr>
          <a:xfrm>
            <a:off x="6540844" y="1052020"/>
            <a:ext cx="70859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/>
              <a:t>PVGʼs</a:t>
            </a:r>
            <a:r>
              <a:rPr lang="en-US" sz="3200" dirty="0"/>
              <a:t> college of Science and Commerce.</a:t>
            </a:r>
            <a:endParaRPr lang="en-IN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8C1558-FA7C-7B84-57C6-0ECCDCB81684}"/>
              </a:ext>
            </a:extLst>
          </p:cNvPr>
          <p:cNvSpPr txBox="1"/>
          <p:nvPr/>
        </p:nvSpPr>
        <p:spPr>
          <a:xfrm>
            <a:off x="8809463" y="2097535"/>
            <a:ext cx="2977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Presentation 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8D6E0F-6DAD-4553-B7BD-6E79B20A7366}"/>
              </a:ext>
            </a:extLst>
          </p:cNvPr>
          <p:cNvSpPr txBox="1"/>
          <p:nvPr/>
        </p:nvSpPr>
        <p:spPr>
          <a:xfrm>
            <a:off x="7382107" y="2977377"/>
            <a:ext cx="5352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“Artificial Intelligence in Astrophysics”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3E11B1-384A-657C-8830-595DEA62D89F}"/>
              </a:ext>
            </a:extLst>
          </p:cNvPr>
          <p:cNvSpPr txBox="1"/>
          <p:nvPr/>
        </p:nvSpPr>
        <p:spPr>
          <a:xfrm>
            <a:off x="9545444" y="3478618"/>
            <a:ext cx="858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by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E81D1C-66E6-D61B-7F29-6B5FADCC72DB}"/>
              </a:ext>
            </a:extLst>
          </p:cNvPr>
          <p:cNvSpPr txBox="1"/>
          <p:nvPr/>
        </p:nvSpPr>
        <p:spPr>
          <a:xfrm>
            <a:off x="6799782" y="4234123"/>
            <a:ext cx="6349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</a:t>
            </a:r>
            <a:r>
              <a:rPr lang="en-IN" sz="2400" dirty="0"/>
              <a:t>Aditya </a:t>
            </a:r>
            <a:r>
              <a:rPr lang="en-IN" sz="2400" dirty="0" err="1"/>
              <a:t>Kunjir</a:t>
            </a:r>
            <a:r>
              <a:rPr lang="en-IN" sz="2400" dirty="0"/>
              <a:t>, Pushkaraj Gaikwad, Prajwal Pawar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979E1A-BA47-77A3-2BE3-66F2B39E4122}"/>
              </a:ext>
            </a:extLst>
          </p:cNvPr>
          <p:cNvSpPr txBox="1"/>
          <p:nvPr/>
        </p:nvSpPr>
        <p:spPr>
          <a:xfrm>
            <a:off x="7867184" y="4989628"/>
            <a:ext cx="4382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Department of Computer Science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E5BCCA-9CB4-D8B9-BA20-104BAE2EC324}"/>
              </a:ext>
            </a:extLst>
          </p:cNvPr>
          <p:cNvSpPr txBox="1"/>
          <p:nvPr/>
        </p:nvSpPr>
        <p:spPr>
          <a:xfrm>
            <a:off x="9261087" y="5854390"/>
            <a:ext cx="1427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2024-25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2812" y="641390"/>
            <a:ext cx="7511177" cy="1534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00"/>
              </a:lnSpc>
              <a:buNone/>
            </a:pPr>
            <a:r>
              <a:rPr lang="en-US" sz="48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Introduction to the Research Problem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6302812" y="2788325"/>
            <a:ext cx="524828" cy="524828"/>
          </a:xfrm>
          <a:prstGeom prst="roundRect">
            <a:avLst>
              <a:gd name="adj" fmla="val 18668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92835" y="2866549"/>
            <a:ext cx="144780" cy="368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7060883" y="2788325"/>
            <a:ext cx="3069312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Purpose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060883" y="3311843"/>
            <a:ext cx="6753106" cy="746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Explore AI's role in solving complex challenges in astrophysics.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6302812" y="4553783"/>
            <a:ext cx="524828" cy="524828"/>
          </a:xfrm>
          <a:prstGeom prst="roundRect">
            <a:avLst>
              <a:gd name="adj" fmla="val 18668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55212" y="4632007"/>
            <a:ext cx="219908" cy="368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7060883" y="4553783"/>
            <a:ext cx="3069312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Background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060883" y="5077301"/>
            <a:ext cx="6753106" cy="11194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Astrophysics generates vast amounts of data, and AI is used to analyze astronomical datasets and automate the identification of celestial objects.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6302812" y="6692384"/>
            <a:ext cx="524828" cy="524828"/>
          </a:xfrm>
          <a:prstGeom prst="roundRect">
            <a:avLst>
              <a:gd name="adj" fmla="val 18668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55093" y="6770608"/>
            <a:ext cx="220266" cy="368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7060883" y="6692384"/>
            <a:ext cx="3069312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Presented by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7060883" y="7215902"/>
            <a:ext cx="6753106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Pushkaraj S. Gaikwad, Department of Computer Science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98327" y="2281833"/>
            <a:ext cx="9801701" cy="844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Current Research Landscape</a:t>
            </a:r>
            <a:endParaRPr lang="en-US" sz="5300" dirty="0"/>
          </a:p>
        </p:txBody>
      </p:sp>
      <p:sp>
        <p:nvSpPr>
          <p:cNvPr id="3" name="Text 1"/>
          <p:cNvSpPr/>
          <p:nvPr/>
        </p:nvSpPr>
        <p:spPr>
          <a:xfrm>
            <a:off x="898327" y="3767614"/>
            <a:ext cx="3377208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AI in Astronomy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1308854" y="4446389"/>
            <a:ext cx="5693212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Galaxy Classification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308854" y="4946809"/>
            <a:ext cx="5693212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Exoplanet Detection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308854" y="5447228"/>
            <a:ext cx="5693212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Gravitational Wave Analysis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635954" y="3767614"/>
            <a:ext cx="3377208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Challenges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8046482" y="4446389"/>
            <a:ext cx="5693212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Handling massive datasets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8046482" y="4946809"/>
            <a:ext cx="5693212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Improving pattern recognition and data accuracy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84727" y="1008698"/>
            <a:ext cx="7347347" cy="1688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Research Problem Definition</a:t>
            </a:r>
            <a:endParaRPr lang="en-US" sz="5300" dirty="0"/>
          </a:p>
        </p:txBody>
      </p:sp>
      <p:sp>
        <p:nvSpPr>
          <p:cNvPr id="4" name="Shape 1"/>
          <p:cNvSpPr/>
          <p:nvPr/>
        </p:nvSpPr>
        <p:spPr>
          <a:xfrm>
            <a:off x="6384727" y="3082171"/>
            <a:ext cx="7347347" cy="1941076"/>
          </a:xfrm>
          <a:prstGeom prst="roundRect">
            <a:avLst>
              <a:gd name="adj" fmla="val 5554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56546" y="3353991"/>
            <a:ext cx="3390186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Problem Statement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656546" y="3930134"/>
            <a:ext cx="6803708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How can AI and ML improve the accuracy and efficiency of data analysis in astrophysical research?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6384727" y="5279827"/>
            <a:ext cx="7347347" cy="1941076"/>
          </a:xfrm>
          <a:prstGeom prst="roundRect">
            <a:avLst>
              <a:gd name="adj" fmla="val 5554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56546" y="5551646"/>
            <a:ext cx="3377208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Key Objective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6656546" y="6127790"/>
            <a:ext cx="6803708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To classify galaxies, detect exoplanets, and analyze gravitational wave data more effectively using AI.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433" y="623411"/>
            <a:ext cx="7557135" cy="14913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Methodology and Approach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1118235" y="2454831"/>
            <a:ext cx="30480" cy="5153144"/>
          </a:xfrm>
          <a:prstGeom prst="roundRect">
            <a:avLst>
              <a:gd name="adj" fmla="val 312393"/>
            </a:avLst>
          </a:prstGeom>
          <a:solidFill>
            <a:srgbClr val="BBC2DC"/>
          </a:solidFill>
          <a:ln/>
        </p:spPr>
      </p:sp>
      <p:sp>
        <p:nvSpPr>
          <p:cNvPr id="5" name="Shape 2"/>
          <p:cNvSpPr/>
          <p:nvPr/>
        </p:nvSpPr>
        <p:spPr>
          <a:xfrm>
            <a:off x="1358027" y="2949654"/>
            <a:ext cx="793433" cy="30480"/>
          </a:xfrm>
          <a:prstGeom prst="roundRect">
            <a:avLst>
              <a:gd name="adj" fmla="val 312393"/>
            </a:avLst>
          </a:prstGeom>
          <a:solidFill>
            <a:srgbClr val="BBC2DC"/>
          </a:solidFill>
          <a:ln/>
        </p:spPr>
      </p:sp>
      <p:sp>
        <p:nvSpPr>
          <p:cNvPr id="6" name="Shape 3"/>
          <p:cNvSpPr/>
          <p:nvPr/>
        </p:nvSpPr>
        <p:spPr>
          <a:xfrm>
            <a:off x="878443" y="2709863"/>
            <a:ext cx="510064" cy="510064"/>
          </a:xfrm>
          <a:prstGeom prst="roundRect">
            <a:avLst>
              <a:gd name="adj" fmla="val 18668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3109" y="2785943"/>
            <a:ext cx="140732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2380298" y="2681526"/>
            <a:ext cx="2982992" cy="372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 Collection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2380298" y="3190280"/>
            <a:ext cx="5970270" cy="725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Astronomical datasets from space missions and sky surveys.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027" y="4863822"/>
            <a:ext cx="793433" cy="30480"/>
          </a:xfrm>
          <a:prstGeom prst="roundRect">
            <a:avLst>
              <a:gd name="adj" fmla="val 312393"/>
            </a:avLst>
          </a:prstGeom>
          <a:solidFill>
            <a:srgbClr val="BBC2DC"/>
          </a:solidFill>
          <a:ln/>
        </p:spPr>
      </p:sp>
      <p:sp>
        <p:nvSpPr>
          <p:cNvPr id="11" name="Shape 8"/>
          <p:cNvSpPr/>
          <p:nvPr/>
        </p:nvSpPr>
        <p:spPr>
          <a:xfrm>
            <a:off x="878443" y="4624030"/>
            <a:ext cx="510064" cy="510064"/>
          </a:xfrm>
          <a:prstGeom prst="roundRect">
            <a:avLst>
              <a:gd name="adj" fmla="val 18668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26557" y="4700111"/>
            <a:ext cx="213717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2380298" y="4595693"/>
            <a:ext cx="2982992" cy="372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 Preprocessing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2380298" y="5104448"/>
            <a:ext cx="5970270" cy="362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Cleaning, normalizing, and labeling datasets.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027" y="6415326"/>
            <a:ext cx="793433" cy="30480"/>
          </a:xfrm>
          <a:prstGeom prst="roundRect">
            <a:avLst>
              <a:gd name="adj" fmla="val 312393"/>
            </a:avLst>
          </a:prstGeom>
          <a:solidFill>
            <a:srgbClr val="BBC2DC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443" y="6175534"/>
            <a:ext cx="510064" cy="510064"/>
          </a:xfrm>
          <a:prstGeom prst="roundRect">
            <a:avLst>
              <a:gd name="adj" fmla="val 18668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6438" y="6251615"/>
            <a:ext cx="214074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2380298" y="6147197"/>
            <a:ext cx="3082409" cy="372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Feature Engineering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2380298" y="6655951"/>
            <a:ext cx="5970270" cy="725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Use deep learning models like CNNs for galaxy image classification.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2083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98327" y="4133850"/>
            <a:ext cx="8836700" cy="844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AI Model Implementation</a:t>
            </a:r>
            <a:endParaRPr lang="en-US" sz="5300" dirty="0"/>
          </a:p>
        </p:txBody>
      </p:sp>
      <p:sp>
        <p:nvSpPr>
          <p:cNvPr id="4" name="Shape 1"/>
          <p:cNvSpPr/>
          <p:nvPr/>
        </p:nvSpPr>
        <p:spPr>
          <a:xfrm>
            <a:off x="898327" y="5363051"/>
            <a:ext cx="6288643" cy="1941076"/>
          </a:xfrm>
          <a:prstGeom prst="roundRect">
            <a:avLst>
              <a:gd name="adj" fmla="val 5554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70146" y="5634871"/>
            <a:ext cx="3377208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ML Algorithms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170146" y="6211014"/>
            <a:ext cx="5745004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Support Vector Machines, Random Forests, and k-NN for classification.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7443549" y="5363051"/>
            <a:ext cx="6288643" cy="1941076"/>
          </a:xfrm>
          <a:prstGeom prst="roundRect">
            <a:avLst>
              <a:gd name="adj" fmla="val 5554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715369" y="5634871"/>
            <a:ext cx="3377208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Deep Learning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715369" y="6211014"/>
            <a:ext cx="5745004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CNNs for image analysis, RNNs/LSTMs for time-series data analysis.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98327" y="984647"/>
            <a:ext cx="11068645" cy="844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System Design and Architecture</a:t>
            </a:r>
            <a:endParaRPr lang="en-US" sz="5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327" y="2342198"/>
            <a:ext cx="4021217" cy="248519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8327" y="5148143"/>
            <a:ext cx="3377208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 Flow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98327" y="5724287"/>
            <a:ext cx="4021217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Collect astronomical data</a:t>
            </a:r>
            <a:endParaRPr lang="en-US" sz="20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4473" y="2342198"/>
            <a:ext cx="4021336" cy="248531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04473" y="5148263"/>
            <a:ext cx="3377208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AI Processing</a:t>
            </a:r>
            <a:endParaRPr lang="en-US" sz="2650" dirty="0"/>
          </a:p>
        </p:txBody>
      </p:sp>
      <p:sp>
        <p:nvSpPr>
          <p:cNvPr id="8" name="Text 4"/>
          <p:cNvSpPr/>
          <p:nvPr/>
        </p:nvSpPr>
        <p:spPr>
          <a:xfrm>
            <a:off x="5304473" y="5724406"/>
            <a:ext cx="4021336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Train AI models</a:t>
            </a:r>
            <a:endParaRPr lang="en-US" sz="20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0738" y="2342198"/>
            <a:ext cx="4021217" cy="248519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0738" y="5148143"/>
            <a:ext cx="3377208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Analysis</a:t>
            </a:r>
            <a:endParaRPr lang="en-US" sz="2650" dirty="0"/>
          </a:p>
        </p:txBody>
      </p:sp>
      <p:sp>
        <p:nvSpPr>
          <p:cNvPr id="11" name="Text 6"/>
          <p:cNvSpPr/>
          <p:nvPr/>
        </p:nvSpPr>
        <p:spPr>
          <a:xfrm>
            <a:off x="9710738" y="5724287"/>
            <a:ext cx="4021217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Analyze and classify data in real time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898327" y="6834307"/>
            <a:ext cx="12833747" cy="410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Core Components: AI for data interpretation, pattern recognition, and decision-making.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98327" y="1243727"/>
            <a:ext cx="12833747" cy="1688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53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Advantages and Challenges of AI in Astrophysics</a:t>
            </a:r>
            <a:endParaRPr lang="en-US" sz="5300" dirty="0"/>
          </a:p>
        </p:txBody>
      </p:sp>
      <p:sp>
        <p:nvSpPr>
          <p:cNvPr id="3" name="Text 1"/>
          <p:cNvSpPr/>
          <p:nvPr/>
        </p:nvSpPr>
        <p:spPr>
          <a:xfrm>
            <a:off x="898327" y="3573780"/>
            <a:ext cx="3377208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Advantages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1308854" y="4252555"/>
            <a:ext cx="5693212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Handling Massive Data: Faster processing of large datasets.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308854" y="5163622"/>
            <a:ext cx="5693212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Pattern Recognition: AI excels at detecting subtle patterns.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308854" y="6074688"/>
            <a:ext cx="5693212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Real-Time Analysis: Enables quick responses to cosmic events.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635954" y="3573780"/>
            <a:ext cx="3377208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Challenges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8046482" y="4252555"/>
            <a:ext cx="5693212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Data Bias: Inaccurate or incomplete training data.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8046482" y="5163622"/>
            <a:ext cx="5693212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Computational Costs: High resource requirements for AI training.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8046482" y="6074688"/>
            <a:ext cx="5693212" cy="821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20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Domain Expertise: Need for collaboration between astrophysicists and AI experts.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79515" y="691039"/>
            <a:ext cx="6613684" cy="826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500"/>
              </a:lnSpc>
              <a:buNone/>
            </a:pPr>
            <a:r>
              <a:rPr lang="en-US" sz="52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References</a:t>
            </a:r>
            <a:endParaRPr lang="en-US" sz="5200" dirty="0"/>
          </a:p>
        </p:txBody>
      </p:sp>
      <p:sp>
        <p:nvSpPr>
          <p:cNvPr id="3" name="Shape 1"/>
          <p:cNvSpPr/>
          <p:nvPr/>
        </p:nvSpPr>
        <p:spPr>
          <a:xfrm>
            <a:off x="879515" y="2020253"/>
            <a:ext cx="12871371" cy="5519738"/>
          </a:xfrm>
          <a:prstGeom prst="roundRect">
            <a:avLst>
              <a:gd name="adj" fmla="val 1912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5977" y="2286714"/>
            <a:ext cx="3306842" cy="413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50"/>
              </a:lnSpc>
              <a:buNone/>
            </a:pPr>
            <a:r>
              <a:rPr lang="en-US" sz="26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References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1145977" y="2850713"/>
            <a:ext cx="12338447" cy="4422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• "Deep Learning in Astronomy" by Barak Zackay, Lea Katz, and Eran Ofek Published in: Publications of the Astronomical Society of the Pacific (PASP),
• "AI-assisted Discovery of Strong Gravitational Lensing Systems" by Lan Wang, Alireza Pourrahmani, and others Published in: Monthly Notices of the Royal Astronomical Society (MNRAS), 2020.
• "Exoplanet Detection using Machine Learning Methods" by David Armstrong, L. Giles, and others Published in: Monthly Notices of the Royal Astronomical Society (MNRAS), 2018.
• "Galaxy Morphology Classification with Deep Learning" by Cecilia Nord, Robert R. Carrasco Kind, and others Published in: Astronomy &amp; Astrophysics, 2019.
• "Artificial Intelligence in Gravitational Wave Detection" by Rory Smith, Erik Katsavounidis, and others Published in: Physical Review Letters, 2020.</a:t>
            </a:r>
            <a:endParaRPr lang="en-US" sz="1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497</Words>
  <Application>Microsoft Office PowerPoint</Application>
  <PresentationFormat>Custom</PresentationFormat>
  <Paragraphs>74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Sora Light</vt:lpstr>
      <vt:lpstr>Arial</vt:lpstr>
      <vt:lpstr>Alexandria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Pushkaraj Gaikwad</cp:lastModifiedBy>
  <cp:revision>2</cp:revision>
  <dcterms:created xsi:type="dcterms:W3CDTF">2024-10-19T19:34:39Z</dcterms:created>
  <dcterms:modified xsi:type="dcterms:W3CDTF">2024-10-19T19:52:21Z</dcterms:modified>
</cp:coreProperties>
</file>